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福原 葉子" initials="福原" lastIdx="1" clrIdx="0">
    <p:extLst>
      <p:ext uri="{19B8F6BF-5375-455C-9EA6-DF929625EA0E}">
        <p15:presenceInfo xmlns:p15="http://schemas.microsoft.com/office/powerpoint/2012/main" userId="S-1-5-21-1090164297-3824727733-3620871642-1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FBF14-754A-4828-AD9C-6A1069B08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1BFA76-BDD3-4606-8CCF-1CB602B6A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EEECBB-21D6-40E7-AE7C-EC139EB2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1F08FE-5F10-4056-B4FD-03A9C9BF8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6E11EE-AC17-4CF8-8C12-EA4BCF7D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89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F59ED4-5148-408F-B540-2EE3A4F5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271155-0EF2-4268-AF18-1F21D6E93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6DFF2F-B7B5-49C4-86CF-73F35438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8671CF-43EF-4A49-94BB-56733858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407DD3-F290-4E71-9A3B-B8E0C15C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83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8FD755F-7851-497E-999A-73F185036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664BDE-E46A-4F6D-A7FD-5852DEEB0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B552B9-D4ED-4B37-9AFA-23CBCEEB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B972B4-0048-4AE0-96C4-516828D62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6C78FD-0F7F-4DEC-AE53-0727B3C5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5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38B79C-A2C5-44F9-A110-CBB79B96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36B6EE-D1E3-4131-96F7-9AF6588A8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E912D1-2AAA-43BA-A403-06AB0E11C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CD2CD3-425B-41B7-99FA-4D198BE3C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30BCB4-3942-4E8E-AE00-2137E8DD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54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B0B1D-1C0D-41CE-B7C0-9A188E4C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DAE892-D26D-4852-B871-4E6120B7D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A93AEF-C88E-4C36-99D3-EAFFAE860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36D0DC-FCC1-451C-8094-0EBB1123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8E75E0-C0D7-4685-B963-C961A993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58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CD4F0C-ECBA-47C8-A379-3203505A7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DC5DB9-DC4B-42D6-B3D3-A75EE07BF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53C297-04A4-4399-B87B-AF37AEA50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99B909-96CA-4987-9D5A-7332314D0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6D73BF-E310-4345-87D5-2E229EA2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04B6BB-5652-4C9A-9EBE-946F9181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13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0A0509-C660-4C8C-976B-35CE94B04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88FFB7-F2C8-4D7A-8AB6-A45D2642F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90FB78-5F12-49F5-9ED6-76FF964D4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1C00E6D-31F8-41B3-AF39-20B9716DA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573A50-43EB-4A8D-8635-DB2142DB4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381B42-6919-4C2C-B83E-D49BB30B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9638FC-8D0C-4D1C-916F-BBAE8F41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2BF1163-FA85-472E-95A0-A15980FE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46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EDD654-B0DE-4E15-ACC4-55D49E49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DD8550-10EB-424B-90EB-BFF9F303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48F14C2-9A44-4A7D-BDC1-B5070874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D5B113-CD4C-4B6D-B9FD-342601C5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73F2A4A-D7B4-46F0-AAB9-6336329C0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B1D51A6-6E41-4B36-A5B7-C206F34C6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8371EF-BA3D-4C7E-821F-23481EE9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18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0C8AC4-62EF-4835-8761-204BCDBD3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389410-0E72-468A-B337-D4F0555BD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FAB63A-3735-410B-B0A7-FDFD72717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AB9D56-FBAD-4E75-BF14-61692168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304279-0D48-4769-BB2F-0CCE4D02F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93FD0A-94EC-4F8C-BBE1-2EC0F28B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63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EBD6D-062F-4598-83FC-616730B31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6E7A0A8-1BC3-4C5E-8970-0D1989690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6287DB-9173-4C1C-A293-AEAEC8C44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B0A7B5-9BC2-42EC-B726-CB12598A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8226F9-26E2-41B8-AD7B-5DF27345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2001FC-372A-445F-84C8-63E987EF1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45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2689E4-4FBC-4904-B301-5DDA5D2B0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0F4525-E9E8-47ED-85D6-66787152C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25306-9E66-4988-A0C5-C876F2C17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4B06B-31F6-410D-B3BB-376318724FAD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C9B425-D117-4031-9398-2F416660F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EF1FFA-BF73-48D3-A7A8-731C4D209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13688-0D72-4EE5-9507-169CE80A9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64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pp.fudemame.net/item/creo/f1525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8C2262-E522-4150-A213-6049765C0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54" y="2851658"/>
            <a:ext cx="373938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fontAlgn="base">
              <a:lnSpc>
                <a:spcPts val="18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時：</a:t>
            </a:r>
            <a:r>
              <a:rPr lang="en-US" altLang="ja-JP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ja-JP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defTabSz="914400" fontAlgn="base">
              <a:lnSpc>
                <a:spcPts val="18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　　 </a:t>
            </a: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午後２時～午後４時</a:t>
            </a:r>
            <a:endParaRPr lang="en-US" altLang="ja-JP" sz="18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44">
            <a:extLst>
              <a:ext uri="{FF2B5EF4-FFF2-40B4-BE49-F238E27FC236}">
                <a16:creationId xmlns:a16="http://schemas.microsoft.com/office/drawing/2014/main" id="{D92E0CBE-1F9A-4B84-9DF4-1C38B3C9F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21" y="4195059"/>
            <a:ext cx="2909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　所：京都府保険医協会・会議室</a:t>
            </a:r>
          </a:p>
        </p:txBody>
      </p:sp>
      <p:sp>
        <p:nvSpPr>
          <p:cNvPr id="26" name="テキスト ボックス 19">
            <a:extLst>
              <a:ext uri="{FF2B5EF4-FFF2-40B4-BE49-F238E27FC236}">
                <a16:creationId xmlns:a16="http://schemas.microsoft.com/office/drawing/2014/main" id="{918902AA-466D-4FD7-8646-63463209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81" y="4453373"/>
            <a:ext cx="27701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京都市中京区烏丸通蛸薬師上ル</a:t>
            </a: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七観音町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637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インターワンプレイス烏丸６階</a:t>
            </a: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075-212-8877</a:t>
            </a:r>
          </a:p>
        </p:txBody>
      </p:sp>
      <p:sp>
        <p:nvSpPr>
          <p:cNvPr id="28" name="正方形/長方形 5">
            <a:extLst>
              <a:ext uri="{FF2B5EF4-FFF2-40B4-BE49-F238E27FC236}">
                <a16:creationId xmlns:a16="http://schemas.microsoft.com/office/drawing/2014/main" id="{EB35F0CF-1A6F-4C98-A990-84DA7F224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69" y="5104580"/>
            <a:ext cx="4033863" cy="839717"/>
          </a:xfrm>
          <a:prstGeom prst="rect">
            <a:avLst/>
          </a:prstGeom>
          <a:noFill/>
          <a:ln w="15875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fontAlgn="base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　員：１５人（要申込：一医療機関１人）</a:t>
            </a:r>
            <a:r>
              <a:rPr lang="en-US" altLang="ja-JP" sz="1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pPr defTabSz="914400" fontAlgn="base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過去に</a:t>
            </a:r>
            <a:r>
              <a:rPr lang="ja-JP" altLang="en-US" sz="105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初級コース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を受講された方を対象とさせていただきます。</a:t>
            </a:r>
          </a:p>
          <a:p>
            <a:pPr defTabSz="914400" fontAlgn="base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要申込。定員に達し次第、締め切らせていただきます。</a:t>
            </a:r>
          </a:p>
          <a:p>
            <a:pPr defTabSz="914400" fontAlgn="base">
              <a:lnSpc>
                <a:spcPts val="1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定員に達し受付できない場合のみ、ご連絡いたします。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92BA020D-7070-44B4-BE63-CB15F6DB681F}"/>
              </a:ext>
            </a:extLst>
          </p:cNvPr>
          <p:cNvCxnSpPr>
            <a:cxnSpLocks/>
          </p:cNvCxnSpPr>
          <p:nvPr/>
        </p:nvCxnSpPr>
        <p:spPr>
          <a:xfrm>
            <a:off x="-65407" y="6648741"/>
            <a:ext cx="6988814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タイトル 1">
            <a:extLst>
              <a:ext uri="{FF2B5EF4-FFF2-40B4-BE49-F238E27FC236}">
                <a16:creationId xmlns:a16="http://schemas.microsoft.com/office/drawing/2014/main" id="{6385FDAA-EE03-45E5-AFE4-CD17F8856762}"/>
              </a:ext>
            </a:extLst>
          </p:cNvPr>
          <p:cNvSpPr txBox="1">
            <a:spLocks/>
          </p:cNvSpPr>
          <p:nvPr/>
        </p:nvSpPr>
        <p:spPr bwMode="auto">
          <a:xfrm>
            <a:off x="1081407" y="6510351"/>
            <a:ext cx="4534936" cy="93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defTabSz="914400">
              <a:defRPr/>
            </a:pPr>
            <a:r>
              <a:rPr lang="ja-JP" altLang="en-US" sz="18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ＦＡＸ申込書（⇒</a:t>
            </a:r>
            <a:r>
              <a:rPr lang="en-US" altLang="ja-JP" sz="18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075-212-0707</a:t>
            </a:r>
            <a:r>
              <a:rPr lang="ja-JP" altLang="en-US" sz="18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まで）</a:t>
            </a:r>
          </a:p>
        </p:txBody>
      </p:sp>
      <p:sp>
        <p:nvSpPr>
          <p:cNvPr id="33" name="正方形/長方形 3">
            <a:extLst>
              <a:ext uri="{FF2B5EF4-FFF2-40B4-BE49-F238E27FC236}">
                <a16:creationId xmlns:a16="http://schemas.microsoft.com/office/drawing/2014/main" id="{4EB065DB-062C-48EF-B8A2-75B4414A4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84" y="7149254"/>
            <a:ext cx="6275701" cy="151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人   参加します。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地区：　　　　　　　　　　　　　　　　　　　　　　　　 会員名：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医療機関名：　　　　　　　　　　　　　　　　　　　　参加名：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ＴＥＬ</a:t>
            </a:r>
            <a:r>
              <a:rPr kumimoji="1" lang="ja-JP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　　　　　　　　　　　　　　　 　　  　　　　 ＦＡＸ</a:t>
            </a: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ja-JP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8D509958-D462-4505-8C2D-1FD8A3073ACC}"/>
              </a:ext>
            </a:extLst>
          </p:cNvPr>
          <p:cNvCxnSpPr>
            <a:cxnSpLocks/>
          </p:cNvCxnSpPr>
          <p:nvPr/>
        </p:nvCxnSpPr>
        <p:spPr>
          <a:xfrm>
            <a:off x="304627" y="8380793"/>
            <a:ext cx="6245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84FEDB8-35ED-43DE-ACE5-F280885F9C9E}"/>
              </a:ext>
            </a:extLst>
          </p:cNvPr>
          <p:cNvCxnSpPr>
            <a:cxnSpLocks/>
          </p:cNvCxnSpPr>
          <p:nvPr/>
        </p:nvCxnSpPr>
        <p:spPr>
          <a:xfrm>
            <a:off x="329945" y="8762461"/>
            <a:ext cx="6245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44">
            <a:extLst>
              <a:ext uri="{FF2B5EF4-FFF2-40B4-BE49-F238E27FC236}">
                <a16:creationId xmlns:a16="http://schemas.microsoft.com/office/drawing/2014/main" id="{31E43055-7105-4F00-81F5-02BC16F27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33" y="6133863"/>
            <a:ext cx="5677215" cy="26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人気の研修会です。お早めにお申込み下さい。　キャンセルされる場合は、事前にご連絡下さい。</a:t>
            </a:r>
          </a:p>
        </p:txBody>
      </p:sp>
      <p:grpSp>
        <p:nvGrpSpPr>
          <p:cNvPr id="136" name="グループ化 74">
            <a:extLst>
              <a:ext uri="{FF2B5EF4-FFF2-40B4-BE49-F238E27FC236}">
                <a16:creationId xmlns:a16="http://schemas.microsoft.com/office/drawing/2014/main" id="{CAA08C0B-3789-475D-8ABE-7DFB96FFA63A}"/>
              </a:ext>
            </a:extLst>
          </p:cNvPr>
          <p:cNvGrpSpPr>
            <a:grpSpLocks/>
          </p:cNvGrpSpPr>
          <p:nvPr/>
        </p:nvGrpSpPr>
        <p:grpSpPr bwMode="auto">
          <a:xfrm>
            <a:off x="4008877" y="2498516"/>
            <a:ext cx="2408141" cy="2458164"/>
            <a:chOff x="252613" y="1834137"/>
            <a:chExt cx="3608434" cy="4611068"/>
          </a:xfrm>
        </p:grpSpPr>
        <p:grpSp>
          <p:nvGrpSpPr>
            <p:cNvPr id="137" name="Group 3">
              <a:extLst>
                <a:ext uri="{FF2B5EF4-FFF2-40B4-BE49-F238E27FC236}">
                  <a16:creationId xmlns:a16="http://schemas.microsoft.com/office/drawing/2014/main" id="{1C419ABE-2352-4747-9D63-5132AFC64F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613" y="2450091"/>
              <a:ext cx="3608434" cy="3995114"/>
              <a:chOff x="821" y="7634"/>
              <a:chExt cx="3593" cy="4007"/>
            </a:xfrm>
          </p:grpSpPr>
          <p:grpSp>
            <p:nvGrpSpPr>
              <p:cNvPr id="155" name="Group 4">
                <a:extLst>
                  <a:ext uri="{FF2B5EF4-FFF2-40B4-BE49-F238E27FC236}">
                    <a16:creationId xmlns:a16="http://schemas.microsoft.com/office/drawing/2014/main" id="{9985025B-E1CF-4811-B383-762D1449D2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21" y="7741"/>
                <a:ext cx="3593" cy="3900"/>
                <a:chOff x="806" y="7621"/>
                <a:chExt cx="3593" cy="3900"/>
              </a:xfrm>
            </p:grpSpPr>
            <p:sp>
              <p:nvSpPr>
                <p:cNvPr id="159" name="AutoShape 5">
                  <a:extLst>
                    <a:ext uri="{FF2B5EF4-FFF2-40B4-BE49-F238E27FC236}">
                      <a16:creationId xmlns:a16="http://schemas.microsoft.com/office/drawing/2014/main" id="{EA616690-15EB-48B9-9520-914F552B8C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6" y="10930"/>
                  <a:ext cx="3543" cy="4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>
                    <a:lumMod val="65000"/>
                  </a:srgbClr>
                </a:solidFill>
                <a:ln w="25400">
                  <a:noFill/>
                  <a:round/>
                  <a:headEnd/>
                  <a:tailEnd/>
                </a:ln>
                <a:effectLst/>
              </p:spPr>
              <p:txBody>
                <a:bodyPr lIns="38160" tIns="23400" rIns="38160" bIns="8890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ja-JP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50" charset="-128"/>
                  </a:endParaRPr>
                </a:p>
              </p:txBody>
            </p:sp>
            <p:grpSp>
              <p:nvGrpSpPr>
                <p:cNvPr id="160" name="Group 6">
                  <a:extLst>
                    <a:ext uri="{FF2B5EF4-FFF2-40B4-BE49-F238E27FC236}">
                      <a16:creationId xmlns:a16="http://schemas.microsoft.com/office/drawing/2014/main" id="{98C7FE7B-1BB5-474B-BF7A-9FD029E17CE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6" y="7621"/>
                  <a:ext cx="3576" cy="3900"/>
                  <a:chOff x="2370" y="11941"/>
                  <a:chExt cx="3576" cy="3900"/>
                </a:xfrm>
              </p:grpSpPr>
              <p:sp>
                <p:nvSpPr>
                  <p:cNvPr id="161" name="AutoShape 7">
                    <a:extLst>
                      <a:ext uri="{FF2B5EF4-FFF2-40B4-BE49-F238E27FC236}">
                        <a16:creationId xmlns:a16="http://schemas.microsoft.com/office/drawing/2014/main" id="{77D84392-F101-48C8-91A9-B6A1BB2485C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20" y="13983"/>
                    <a:ext cx="3526" cy="14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>
                      <a:lumMod val="65000"/>
                    </a:srgbClr>
                  </a:solidFill>
                  <a:ln w="25400">
                    <a:noFill/>
                    <a:round/>
                    <a:headEnd/>
                    <a:tailEnd/>
                  </a:ln>
                  <a:effectLst/>
                </p:spPr>
                <p:txBody>
                  <a:bodyPr lIns="38160" tIns="23400" rIns="38160" bIns="8890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endParaRPr>
                  </a:p>
                </p:txBody>
              </p:sp>
              <p:sp>
                <p:nvSpPr>
                  <p:cNvPr id="162" name="AutoShape 8">
                    <a:extLst>
                      <a:ext uri="{FF2B5EF4-FFF2-40B4-BE49-F238E27FC236}">
                        <a16:creationId xmlns:a16="http://schemas.microsoft.com/office/drawing/2014/main" id="{DF4EF196-6C01-4B19-8BE3-FF3A34485CF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3" y="13043"/>
                    <a:ext cx="3524" cy="14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>
                      <a:lumMod val="65000"/>
                    </a:srgbClr>
                  </a:solidFill>
                  <a:ln w="25400">
                    <a:noFill/>
                    <a:round/>
                    <a:headEnd/>
                    <a:tailEnd/>
                  </a:ln>
                  <a:effectLst/>
                </p:spPr>
                <p:txBody>
                  <a:bodyPr lIns="38160" tIns="23400" rIns="38160" bIns="8890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endParaRPr>
                  </a:p>
                </p:txBody>
              </p:sp>
              <p:sp>
                <p:nvSpPr>
                  <p:cNvPr id="163" name="AutoShape 9">
                    <a:extLst>
                      <a:ext uri="{FF2B5EF4-FFF2-40B4-BE49-F238E27FC236}">
                        <a16:creationId xmlns:a16="http://schemas.microsoft.com/office/drawing/2014/main" id="{79F64452-D626-45A0-A295-A7C280F77B1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3" y="12339"/>
                    <a:ext cx="3524" cy="143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>
                      <a:lumMod val="65000"/>
                    </a:srgbClr>
                  </a:solidFill>
                  <a:ln w="25400">
                    <a:noFill/>
                    <a:round/>
                    <a:headEnd/>
                    <a:tailEnd/>
                  </a:ln>
                  <a:effectLst/>
                </p:spPr>
                <p:txBody>
                  <a:bodyPr lIns="38160" tIns="23400" rIns="38160" bIns="8890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endParaRPr>
                  </a:p>
                </p:txBody>
              </p:sp>
              <p:sp>
                <p:nvSpPr>
                  <p:cNvPr id="164" name="AutoShape 10">
                    <a:extLst>
                      <a:ext uri="{FF2B5EF4-FFF2-40B4-BE49-F238E27FC236}">
                        <a16:creationId xmlns:a16="http://schemas.microsoft.com/office/drawing/2014/main" id="{3A84804C-A4A2-44EF-B431-ABE7FB3F62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215" y="13815"/>
                    <a:ext cx="3899" cy="152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>
                      <a:lumMod val="65000"/>
                    </a:srgbClr>
                  </a:solidFill>
                  <a:ln w="25400">
                    <a:noFill/>
                    <a:round/>
                    <a:headEnd/>
                    <a:tailEnd/>
                  </a:ln>
                  <a:effectLst/>
                </p:spPr>
                <p:txBody>
                  <a:bodyPr lIns="38160" tIns="23400" rIns="38160" bIns="8890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endParaRPr>
                  </a:p>
                </p:txBody>
              </p:sp>
              <p:sp>
                <p:nvSpPr>
                  <p:cNvPr id="165" name="AutoShape 11">
                    <a:extLst>
                      <a:ext uri="{FF2B5EF4-FFF2-40B4-BE49-F238E27FC236}">
                        <a16:creationId xmlns:a16="http://schemas.microsoft.com/office/drawing/2014/main" id="{69082013-6DEA-409B-80D0-4E4E7E6FC4E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3286" y="13815"/>
                    <a:ext cx="3899" cy="152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>
                      <a:lumMod val="65000"/>
                    </a:srgbClr>
                  </a:solidFill>
                  <a:ln w="25400">
                    <a:noFill/>
                    <a:round/>
                    <a:headEnd/>
                    <a:tailEnd/>
                  </a:ln>
                  <a:effectLst/>
                </p:spPr>
                <p:txBody>
                  <a:bodyPr lIns="38160" tIns="23400" rIns="38160" bIns="8890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endParaRPr>
                  </a:p>
                </p:txBody>
              </p:sp>
              <p:sp>
                <p:nvSpPr>
                  <p:cNvPr id="166" name="Rectangle 12">
                    <a:extLst>
                      <a:ext uri="{FF2B5EF4-FFF2-40B4-BE49-F238E27FC236}">
                        <a16:creationId xmlns:a16="http://schemas.microsoft.com/office/drawing/2014/main" id="{07D7B468-129D-4315-BA9F-5609259B5A0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13" y="13528"/>
                    <a:ext cx="416" cy="286"/>
                  </a:xfrm>
                  <a:prstGeom prst="rect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EE3300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67" name="AutoShape 13">
                    <a:extLst>
                      <a:ext uri="{FF2B5EF4-FFF2-40B4-BE49-F238E27FC236}">
                        <a16:creationId xmlns:a16="http://schemas.microsoft.com/office/drawing/2014/main" id="{70F2C688-CFC2-4E72-B930-43726A4380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2224" y="13683"/>
                    <a:ext cx="3883" cy="433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>
                      <a:lumMod val="65000"/>
                    </a:srgbClr>
                  </a:solidFill>
                  <a:ln w="25400">
                    <a:noFill/>
                    <a:round/>
                    <a:headEnd/>
                    <a:tailEnd/>
                  </a:ln>
                  <a:effectLst/>
                </p:spPr>
                <p:txBody>
                  <a:bodyPr lIns="38160" tIns="23400" rIns="38160" bIns="8890"/>
                  <a:lstStyle/>
                  <a:p>
                    <a:pPr marL="0" marR="0" lvl="0" indent="0" algn="dist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69" name="Oval 16">
                    <a:extLst>
                      <a:ext uri="{FF2B5EF4-FFF2-40B4-BE49-F238E27FC236}">
                        <a16:creationId xmlns:a16="http://schemas.microsoft.com/office/drawing/2014/main" id="{C942EE91-EF51-460E-B776-E6932B06BFB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384" y="12495"/>
                    <a:ext cx="144" cy="17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70" name="Oval 17">
                    <a:extLst>
                      <a:ext uri="{FF2B5EF4-FFF2-40B4-BE49-F238E27FC236}">
                        <a16:creationId xmlns:a16="http://schemas.microsoft.com/office/drawing/2014/main" id="{7137D804-2F05-4D16-AEB6-4DC3AF46E6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399" y="15052"/>
                    <a:ext cx="144" cy="17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71" name="Rectangle 18">
                    <a:extLst>
                      <a:ext uri="{FF2B5EF4-FFF2-40B4-BE49-F238E27FC236}">
                        <a16:creationId xmlns:a16="http://schemas.microsoft.com/office/drawing/2014/main" id="{3B7E33B0-0223-4E00-9166-7FEC172007E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479" y="12518"/>
                    <a:ext cx="1006" cy="2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algn="just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ＭＳ Ｐゴシック" panose="020B0600070205080204" pitchFamily="50" charset="-128"/>
                      </a:rPr>
                      <a:t>京都銀行</a:t>
                    </a:r>
                    <a:endParaRPr kumimoji="1" lang="ja-JP" altLang="ja-JP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72" name="Rectangle 19">
                    <a:extLst>
                      <a:ext uri="{FF2B5EF4-FFF2-40B4-BE49-F238E27FC236}">
                        <a16:creationId xmlns:a16="http://schemas.microsoft.com/office/drawing/2014/main" id="{96971F3C-522E-4D7F-9AD8-466F1666C0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496" y="14943"/>
                    <a:ext cx="1389" cy="3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algn="just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ＭＳ Ｐゴシック" panose="020B0600070205080204" pitchFamily="50" charset="-128"/>
                      </a:rPr>
                      <a:t>京都三井ビル</a:t>
                    </a:r>
                    <a:endParaRPr kumimoji="1" lang="ja-JP" altLang="ja-JP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73" name="Rectangle 20">
                    <a:extLst>
                      <a:ext uri="{FF2B5EF4-FFF2-40B4-BE49-F238E27FC236}">
                        <a16:creationId xmlns:a16="http://schemas.microsoft.com/office/drawing/2014/main" id="{9DA305B2-92FE-40DE-A75D-8D6DC3F1B6B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75" y="13762"/>
                    <a:ext cx="811" cy="9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algn="just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ja-JP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74" name="Rectangle 21">
                    <a:extLst>
                      <a:ext uri="{FF2B5EF4-FFF2-40B4-BE49-F238E27FC236}">
                        <a16:creationId xmlns:a16="http://schemas.microsoft.com/office/drawing/2014/main" id="{72AFF9F9-E94D-4EB5-B95D-32AB0DE667F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75" y="13146"/>
                    <a:ext cx="1298" cy="30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lIns="38160" tIns="23400" rIns="38160" bIns="8890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75" name="Rectangle 22">
                    <a:extLst>
                      <a:ext uri="{FF2B5EF4-FFF2-40B4-BE49-F238E27FC236}">
                        <a16:creationId xmlns:a16="http://schemas.microsoft.com/office/drawing/2014/main" id="{1D424578-8CA0-4757-BBD6-AD26348A6F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4" y="13074"/>
                    <a:ext cx="799" cy="36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algn="just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ＭＳ Ｐゴシック" panose="020B0600070205080204" pitchFamily="50" charset="-128"/>
                      </a:rPr>
                      <a:t>六角通</a:t>
                    </a:r>
                    <a:endParaRPr kumimoji="1" lang="ja-JP" altLang="ja-JP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76" name="Rectangle 23">
                    <a:extLst>
                      <a:ext uri="{FF2B5EF4-FFF2-40B4-BE49-F238E27FC236}">
                        <a16:creationId xmlns:a16="http://schemas.microsoft.com/office/drawing/2014/main" id="{3C1F1FA9-0176-4B74-A8F0-CA393E96697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51" y="15262"/>
                    <a:ext cx="1289" cy="3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algn="just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ＭＳ Ｐゴシック" panose="020B0600070205080204" pitchFamily="50" charset="-128"/>
                      </a:rPr>
                      <a:t>四条通</a:t>
                    </a:r>
                    <a:endParaRPr kumimoji="1" lang="ja-JP" altLang="ja-JP" sz="11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77" name="Rectangle 24">
                    <a:extLst>
                      <a:ext uri="{FF2B5EF4-FFF2-40B4-BE49-F238E27FC236}">
                        <a16:creationId xmlns:a16="http://schemas.microsoft.com/office/drawing/2014/main" id="{B0E1140C-1BAA-47F1-A2D0-17094C44CBA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70" y="12364"/>
                    <a:ext cx="797" cy="36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algn="just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ＭＳ Ｐゴシック" panose="020B0600070205080204" pitchFamily="50" charset="-128"/>
                      </a:rPr>
                      <a:t>三条通</a:t>
                    </a:r>
                    <a:endParaRPr kumimoji="1" lang="ja-JP" altLang="ja-JP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78" name="AutoShape 26">
                    <a:extLst>
                      <a:ext uri="{FF2B5EF4-FFF2-40B4-BE49-F238E27FC236}">
                        <a16:creationId xmlns:a16="http://schemas.microsoft.com/office/drawing/2014/main" id="{67E4F39E-81E9-425C-8B88-F55CAA1A56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20" y="14623"/>
                    <a:ext cx="3526" cy="14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>
                      <a:lumMod val="65000"/>
                    </a:srgbClr>
                  </a:solidFill>
                  <a:ln w="25400">
                    <a:noFill/>
                    <a:round/>
                    <a:headEnd/>
                    <a:tailEnd/>
                  </a:ln>
                  <a:effectLst/>
                </p:spPr>
                <p:txBody>
                  <a:bodyPr lIns="38160" tIns="23400" rIns="38160" bIns="8890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endParaRPr>
                  </a:p>
                </p:txBody>
              </p:sp>
              <p:sp>
                <p:nvSpPr>
                  <p:cNvPr id="179" name="Rectangle 27">
                    <a:extLst>
                      <a:ext uri="{FF2B5EF4-FFF2-40B4-BE49-F238E27FC236}">
                        <a16:creationId xmlns:a16="http://schemas.microsoft.com/office/drawing/2014/main" id="{1FF11C76-3014-40B2-AF78-F9883E69DFD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80" y="14651"/>
                    <a:ext cx="958" cy="39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algn="just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ＭＳ Ｐゴシック" panose="020B0600070205080204" pitchFamily="50" charset="-128"/>
                      </a:rPr>
                      <a:t>錦小路通</a:t>
                    </a:r>
                    <a:endParaRPr kumimoji="1" lang="ja-JP" altLang="ja-JP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180" name="Rectangle 25">
                    <a:extLst>
                      <a:ext uri="{FF2B5EF4-FFF2-40B4-BE49-F238E27FC236}">
                        <a16:creationId xmlns:a16="http://schemas.microsoft.com/office/drawing/2014/main" id="{FB5E3BB1-D165-4BB9-80CD-B6A7D6ED324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89" y="14073"/>
                    <a:ext cx="1070" cy="4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38160" tIns="23400" rIns="38160" bIns="8890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marL="0" marR="0" lvl="0" indent="0" algn="just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ＭＳ Ｐゴシック" panose="020B0600070205080204" pitchFamily="50" charset="-128"/>
                      </a:rPr>
                      <a:t>蛸薬師通</a:t>
                    </a:r>
                    <a:endParaRPr kumimoji="1" lang="ja-JP" altLang="ja-JP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50" charset="-128"/>
                    </a:endParaRPr>
                  </a:p>
                </p:txBody>
              </p:sp>
            </p:grpSp>
          </p:grpSp>
          <p:sp>
            <p:nvSpPr>
              <p:cNvPr id="156" name="AutoShape 28">
                <a:extLst>
                  <a:ext uri="{FF2B5EF4-FFF2-40B4-BE49-F238E27FC236}">
                    <a16:creationId xmlns:a16="http://schemas.microsoft.com/office/drawing/2014/main" id="{7FDC63C9-155D-47B1-A2B3-FD1A496B91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8" y="10774"/>
                <a:ext cx="143" cy="143"/>
              </a:xfrm>
              <a:prstGeom prst="diamond">
                <a:avLst/>
              </a:pr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8160" tIns="23400" rIns="38160" bIns="8890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7" name="AutoShape 29">
                <a:extLst>
                  <a:ext uri="{FF2B5EF4-FFF2-40B4-BE49-F238E27FC236}">
                    <a16:creationId xmlns:a16="http://schemas.microsoft.com/office/drawing/2014/main" id="{D7B4C4A8-A105-4D34-85F8-50BEC7C90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8" y="7857"/>
                <a:ext cx="143" cy="143"/>
              </a:xfrm>
              <a:prstGeom prst="diamond">
                <a:avLst/>
              </a:pr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8160" tIns="23400" rIns="38160" bIns="8890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8" name="Rectangle 31">
                <a:extLst>
                  <a:ext uri="{FF2B5EF4-FFF2-40B4-BE49-F238E27FC236}">
                    <a16:creationId xmlns:a16="http://schemas.microsoft.com/office/drawing/2014/main" id="{0C67EC21-19C8-408F-88B9-563441E0B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2" y="7634"/>
                <a:ext cx="459" cy="4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38160" tIns="23400" rIns="38160" bIns="8890"/>
              <a:lstStyle/>
              <a:p>
                <a:pPr marL="0" marR="0" lvl="0" indent="0" algn="just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丸ｺﾞｼｯｸM-PRO" pitchFamily="50" charset="-128"/>
                    <a:ea typeface="ＭＳ Ｐゴシック" panose="020B0600070205080204" pitchFamily="50" charset="-128"/>
                  </a:rPr>
                  <a:t>6</a:t>
                </a:r>
                <a:r>
                  <a:rPr kumimoji="1" lang="ja-JP" alt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丸ｺﾞｼｯｸM-PRO" pitchFamily="50" charset="-128"/>
                    <a:ea typeface="ＭＳ Ｐゴシック" panose="020B0600070205080204" pitchFamily="50" charset="-128"/>
                  </a:rPr>
                  <a:t>番出口</a:t>
                </a:r>
                <a:endParaRPr kumimoji="1" lang="ja-JP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138" name="Rectangle 19">
              <a:extLst>
                <a:ext uri="{FF2B5EF4-FFF2-40B4-BE49-F238E27FC236}">
                  <a16:creationId xmlns:a16="http://schemas.microsoft.com/office/drawing/2014/main" id="{A225DEAE-B16B-40A4-A9A0-26B2D4E69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249" y="1834137"/>
              <a:ext cx="315210" cy="86449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38160" tIns="23400" rIns="38160" bIns="889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rPr>
                <a:t>烏丸通</a:t>
              </a:r>
              <a:endParaRPr kumimoji="1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9" name="Rectangle 31">
              <a:extLst>
                <a:ext uri="{FF2B5EF4-FFF2-40B4-BE49-F238E27FC236}">
                  <a16:creationId xmlns:a16="http://schemas.microsoft.com/office/drawing/2014/main" id="{75B645CD-5402-489D-BBA5-1CBD3AEA3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661" y="5427478"/>
              <a:ext cx="577923" cy="3715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38160" tIns="23400" rIns="38160" bIns="8890"/>
            <a:lstStyle/>
            <a:p>
              <a:pPr marL="0" marR="0" lvl="0" indent="0" algn="ju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 pitchFamily="50" charset="-128"/>
                  <a:ea typeface="ＭＳ Ｐゴシック" panose="020B0600070205080204" pitchFamily="50" charset="-128"/>
                </a:rPr>
                <a:t>22</a:t>
              </a:r>
              <a:r>
                <a:rPr kumimoji="1" lang="ja-JP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丸ｺﾞｼｯｸM-PRO" pitchFamily="50" charset="-128"/>
                  <a:ea typeface="ＭＳ Ｐゴシック" panose="020B0600070205080204" pitchFamily="50" charset="-128"/>
                </a:rPr>
                <a:t>番出口</a:t>
              </a:r>
              <a:endPara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pic>
          <p:nvPicPr>
            <p:cNvPr id="140" name="図 49" descr="f15258">
              <a:hlinkClick r:id="rId2"/>
              <a:extLst>
                <a:ext uri="{FF2B5EF4-FFF2-40B4-BE49-F238E27FC236}">
                  <a16:creationId xmlns:a16="http://schemas.microsoft.com/office/drawing/2014/main" id="{22B1AA8F-8787-4457-A20B-6D04D02ED7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0808" y="3275856"/>
              <a:ext cx="144016" cy="14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1" name="図 45" descr="ippotsuko1_n">
              <a:extLst>
                <a:ext uri="{FF2B5EF4-FFF2-40B4-BE49-F238E27FC236}">
                  <a16:creationId xmlns:a16="http://schemas.microsoft.com/office/drawing/2014/main" id="{5EB7EE75-FCA1-4EB8-922A-2530F4420C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904" y="2954940"/>
              <a:ext cx="216024" cy="131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2" name="Picture 33" descr="ippotsuko1_n">
              <a:extLst>
                <a:ext uri="{FF2B5EF4-FFF2-40B4-BE49-F238E27FC236}">
                  <a16:creationId xmlns:a16="http://schemas.microsoft.com/office/drawing/2014/main" id="{9494DBC3-2C73-45FF-BE7C-CE0D5FF9E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904" y="3668139"/>
              <a:ext cx="216024" cy="135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" name="Picture 39" descr="ippotsuko1_n">
              <a:extLst>
                <a:ext uri="{FF2B5EF4-FFF2-40B4-BE49-F238E27FC236}">
                  <a16:creationId xmlns:a16="http://schemas.microsoft.com/office/drawing/2014/main" id="{1BAB78D0-EF3F-4321-B52C-B587D7FBDA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0728" y="3275856"/>
              <a:ext cx="144016" cy="23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" name="図 45" descr="ippotsuko1_n">
              <a:extLst>
                <a:ext uri="{FF2B5EF4-FFF2-40B4-BE49-F238E27FC236}">
                  <a16:creationId xmlns:a16="http://schemas.microsoft.com/office/drawing/2014/main" id="{E6A909A3-444F-45DC-BBE3-70D677C66E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76" y="2954940"/>
              <a:ext cx="216024" cy="131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5" name="Picture 33" descr="ippotsuko1_n">
              <a:extLst>
                <a:ext uri="{FF2B5EF4-FFF2-40B4-BE49-F238E27FC236}">
                  <a16:creationId xmlns:a16="http://schemas.microsoft.com/office/drawing/2014/main" id="{C98CA55D-EFC5-4C09-A9F4-721B5BA6FB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76" y="3668139"/>
              <a:ext cx="216024" cy="135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6" name="図 45" descr="ippotsuko1_n">
              <a:extLst>
                <a:ext uri="{FF2B5EF4-FFF2-40B4-BE49-F238E27FC236}">
                  <a16:creationId xmlns:a16="http://schemas.microsoft.com/office/drawing/2014/main" id="{0E458824-ABD3-48A3-AC69-1619438DC8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904" y="4584707"/>
              <a:ext cx="216024" cy="131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7" name="図 45" descr="ippotsuko1_n">
              <a:extLst>
                <a:ext uri="{FF2B5EF4-FFF2-40B4-BE49-F238E27FC236}">
                  <a16:creationId xmlns:a16="http://schemas.microsoft.com/office/drawing/2014/main" id="{7E9C9D5A-A50D-4A08-91F5-7733989F1B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76" y="4612070"/>
              <a:ext cx="216024" cy="131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8" name="Picture 33" descr="ippotsuko1_n">
              <a:extLst>
                <a:ext uri="{FF2B5EF4-FFF2-40B4-BE49-F238E27FC236}">
                  <a16:creationId xmlns:a16="http://schemas.microsoft.com/office/drawing/2014/main" id="{CC4577B5-A394-4131-9E70-21A230B205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904" y="5229073"/>
              <a:ext cx="216024" cy="135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" name="Picture 33" descr="ippotsuko1_n">
              <a:extLst>
                <a:ext uri="{FF2B5EF4-FFF2-40B4-BE49-F238E27FC236}">
                  <a16:creationId xmlns:a16="http://schemas.microsoft.com/office/drawing/2014/main" id="{CF6091A0-7844-4462-85AA-93A9708BF4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76" y="5229073"/>
              <a:ext cx="216024" cy="135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図 49" descr="f15258">
              <a:hlinkClick r:id="rId2"/>
              <a:extLst>
                <a:ext uri="{FF2B5EF4-FFF2-40B4-BE49-F238E27FC236}">
                  <a16:creationId xmlns:a16="http://schemas.microsoft.com/office/drawing/2014/main" id="{713FBDA4-5324-4B30-B493-A7DCBF46B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6872" y="5076056"/>
              <a:ext cx="144016" cy="14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1" name="図 49" descr="f15258">
              <a:hlinkClick r:id="rId2"/>
              <a:extLst>
                <a:ext uri="{FF2B5EF4-FFF2-40B4-BE49-F238E27FC236}">
                  <a16:creationId xmlns:a16="http://schemas.microsoft.com/office/drawing/2014/main" id="{D65152D1-72E0-4219-A228-E8CB1178F0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6872" y="5364088"/>
              <a:ext cx="144016" cy="14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2" name="図 49" descr="f15258">
              <a:hlinkClick r:id="rId2"/>
              <a:extLst>
                <a:ext uri="{FF2B5EF4-FFF2-40B4-BE49-F238E27FC236}">
                  <a16:creationId xmlns:a16="http://schemas.microsoft.com/office/drawing/2014/main" id="{37B596AB-0227-4B8D-93CB-A9E4BA68C1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0808" y="5076056"/>
              <a:ext cx="144016" cy="14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" name="Picture 39" descr="ippotsuko1_n">
              <a:extLst>
                <a:ext uri="{FF2B5EF4-FFF2-40B4-BE49-F238E27FC236}">
                  <a16:creationId xmlns:a16="http://schemas.microsoft.com/office/drawing/2014/main" id="{F792F228-AAD4-49F6-AB45-98C4CD18E7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960" y="3275856"/>
              <a:ext cx="144016" cy="23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" name="図 49" descr="f15258">
              <a:hlinkClick r:id="rId2"/>
              <a:extLst>
                <a:ext uri="{FF2B5EF4-FFF2-40B4-BE49-F238E27FC236}">
                  <a16:creationId xmlns:a16="http://schemas.microsoft.com/office/drawing/2014/main" id="{7B73B9A6-239E-4DD5-B575-13B8E7F5E1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2896" y="3779912"/>
              <a:ext cx="144016" cy="14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1" name="角丸四角形吹き出し 128">
            <a:extLst>
              <a:ext uri="{FF2B5EF4-FFF2-40B4-BE49-F238E27FC236}">
                <a16:creationId xmlns:a16="http://schemas.microsoft.com/office/drawing/2014/main" id="{37985FA6-8639-40C5-8B44-45638DCDADE9}"/>
              </a:ext>
            </a:extLst>
          </p:cNvPr>
          <p:cNvSpPr/>
          <p:nvPr/>
        </p:nvSpPr>
        <p:spPr>
          <a:xfrm rot="10800000" flipV="1">
            <a:off x="5277689" y="3715781"/>
            <a:ext cx="1249603" cy="188857"/>
          </a:xfrm>
          <a:prstGeom prst="wedgeRoundRectCallout">
            <a:avLst>
              <a:gd name="adj1" fmla="val 65752"/>
              <a:gd name="adj2" fmla="val -1214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ＤＦ細丸ゴシック体"/>
              </a:rPr>
              <a:t>京都府保険医協会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ＤＦ細丸ゴシック体"/>
            </a:endParaRPr>
          </a:p>
        </p:txBody>
      </p:sp>
      <p:sp>
        <p:nvSpPr>
          <p:cNvPr id="182" name="正方形/長方形 98">
            <a:extLst>
              <a:ext uri="{FF2B5EF4-FFF2-40B4-BE49-F238E27FC236}">
                <a16:creationId xmlns:a16="http://schemas.microsoft.com/office/drawing/2014/main" id="{B564FAF6-A9B9-4F8C-9EF6-F50675D28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877" y="5168296"/>
            <a:ext cx="311882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地下鉄四条駅、阪急烏丸駅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番出口より北へ　　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徒歩約３分、地下鉄烏丸御池駅６番出口より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南へ徒歩約３分（スーパーフレスコ南側）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駐車場はありませんので、公共交通機関で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お越しください。（近隣に有料駐車場あり）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B81DEE65-9419-44D3-8349-B40A92566F70}"/>
              </a:ext>
            </a:extLst>
          </p:cNvPr>
          <p:cNvSpPr/>
          <p:nvPr/>
        </p:nvSpPr>
        <p:spPr>
          <a:xfrm>
            <a:off x="4486880" y="7764194"/>
            <a:ext cx="3031351" cy="2027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0157AF2F-9758-4071-8775-5B3DC857A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33" y="3894116"/>
            <a:ext cx="4064000" cy="27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fontAlgn="base">
              <a:lnSpc>
                <a:spcPts val="14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参加費：お一人</a:t>
            </a:r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　　</a:t>
            </a:r>
            <a:r>
              <a:rPr lang="en-US" altLang="zh-CN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zh-CN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当日徴収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Rectangle 31">
            <a:extLst>
              <a:ext uri="{FF2B5EF4-FFF2-40B4-BE49-F238E27FC236}">
                <a16:creationId xmlns:a16="http://schemas.microsoft.com/office/drawing/2014/main" id="{A04596DE-E885-40F3-9BC6-3124447FF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33" y="102269"/>
            <a:ext cx="605358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＜中級コース＞</a:t>
            </a:r>
            <a:endParaRPr lang="en-US" altLang="ja-JP" sz="1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医院・診療所での</a:t>
            </a:r>
            <a:endParaRPr lang="en-US" altLang="ja-JP" sz="36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接遇マナー研修会</a:t>
            </a:r>
            <a:endParaRPr lang="en-US" altLang="ja-JP" sz="36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A5494705-BCAF-4F50-A2B3-F82919981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546" y="3555438"/>
            <a:ext cx="4064000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fontAlgn="base">
              <a:lnSpc>
                <a:spcPts val="14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　師：</a:t>
            </a:r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㈱JAPAN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SIQ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協会　</a:t>
            </a: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谷　洋子　</a:t>
            </a:r>
            <a:r>
              <a:rPr lang="ja-JP" altLang="en-US" sz="18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氏</a:t>
            </a:r>
            <a:br>
              <a:rPr lang="en-US" altLang="ja-JP" sz="18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endParaRPr lang="en-US" altLang="ja-JP" sz="18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テキスト ボックス 99">
            <a:extLst>
              <a:ext uri="{FF2B5EF4-FFF2-40B4-BE49-F238E27FC236}">
                <a16:creationId xmlns:a16="http://schemas.microsoft.com/office/drawing/2014/main" id="{C8167DCF-D8B1-47A6-97D8-D8B2408D2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341" y="-6692"/>
            <a:ext cx="2525501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京都府保険医協会  主催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sz="1800" i="1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49488631-1242-4453-A13C-7E92105BE72B}"/>
              </a:ext>
            </a:extLst>
          </p:cNvPr>
          <p:cNvCxnSpPr>
            <a:cxnSpLocks/>
          </p:cNvCxnSpPr>
          <p:nvPr/>
        </p:nvCxnSpPr>
        <p:spPr>
          <a:xfrm>
            <a:off x="329945" y="7549303"/>
            <a:ext cx="7514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C7C12408-AC96-42A1-AEC3-A4986DC564B8}"/>
              </a:ext>
            </a:extLst>
          </p:cNvPr>
          <p:cNvCxnSpPr>
            <a:cxnSpLocks/>
            <a:endCxn id="33" idx="3"/>
          </p:cNvCxnSpPr>
          <p:nvPr/>
        </p:nvCxnSpPr>
        <p:spPr>
          <a:xfrm flipV="1">
            <a:off x="329945" y="7905038"/>
            <a:ext cx="6192240" cy="118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19B952B-846C-4BAC-AA6B-F2E726742266}"/>
              </a:ext>
            </a:extLst>
          </p:cNvPr>
          <p:cNvSpPr/>
          <p:nvPr/>
        </p:nvSpPr>
        <p:spPr>
          <a:xfrm>
            <a:off x="329945" y="1545501"/>
            <a:ext cx="62904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今回のテーマは、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部下・後輩への指導の仕方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人に教える・人を育てるには、「伝え方」がポイントになります。まずは、自身の接遇マナーを再確認し、部下や後輩にどのように伝えるか、講義と実践練習で学びます。院長先生のご参加も歓迎します。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96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696</TotalTime>
  <Words>354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HG明朝E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川久保 いよか</dc:creator>
  <cp:lastModifiedBy>福原 葉子</cp:lastModifiedBy>
  <cp:revision>107</cp:revision>
  <cp:lastPrinted>2021-08-26T07:36:31Z</cp:lastPrinted>
  <dcterms:created xsi:type="dcterms:W3CDTF">2018-02-08T06:04:21Z</dcterms:created>
  <dcterms:modified xsi:type="dcterms:W3CDTF">2021-10-01T04:39:34Z</dcterms:modified>
</cp:coreProperties>
</file>